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84" r:id="rId3"/>
    <p:sldId id="272" r:id="rId4"/>
    <p:sldId id="257" r:id="rId5"/>
    <p:sldId id="258" r:id="rId6"/>
    <p:sldId id="259" r:id="rId7"/>
    <p:sldId id="282" r:id="rId8"/>
    <p:sldId id="260" r:id="rId9"/>
    <p:sldId id="275" r:id="rId10"/>
    <p:sldId id="273" r:id="rId11"/>
    <p:sldId id="261" r:id="rId12"/>
    <p:sldId id="263" r:id="rId13"/>
    <p:sldId id="270" r:id="rId14"/>
    <p:sldId id="271" r:id="rId15"/>
    <p:sldId id="264" r:id="rId16"/>
    <p:sldId id="269" r:id="rId17"/>
    <p:sldId id="262" r:id="rId18"/>
    <p:sldId id="274" r:id="rId19"/>
    <p:sldId id="266" r:id="rId20"/>
    <p:sldId id="267" r:id="rId21"/>
    <p:sldId id="265" r:id="rId22"/>
    <p:sldId id="268" r:id="rId23"/>
    <p:sldId id="277" r:id="rId24"/>
    <p:sldId id="278" r:id="rId25"/>
    <p:sldId id="279" r:id="rId26"/>
    <p:sldId id="280" r:id="rId27"/>
    <p:sldId id="276" r:id="rId28"/>
    <p:sldId id="281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26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5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FE765-6CB1-2D4A-8E5B-77B6192B797D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D2F46-1221-4240-BA7A-673E9C8A2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D2F46-1221-4240-BA7A-673E9C8A27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29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GB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27/03/2014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Differential Analysis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BS32010 - Applied Bioinformatics</a:t>
            </a:r>
            <a:endParaRPr lang="en-US" dirty="0"/>
          </a:p>
        </p:txBody>
      </p:sp>
      <p:pic>
        <p:nvPicPr>
          <p:cNvPr id="4" name="Picture 3" descr="Red-JungleFow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39" y="2276964"/>
            <a:ext cx="4109468" cy="368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4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 and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NCBI database</a:t>
            </a:r>
          </a:p>
          <a:p>
            <a:r>
              <a:rPr lang="en-US" dirty="0" smtClean="0"/>
              <a:t>NCBI Blast</a:t>
            </a:r>
          </a:p>
          <a:p>
            <a:r>
              <a:rPr lang="en-US" dirty="0" err="1" smtClean="0"/>
              <a:t>Ensembl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Comparisons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NCBI and Blast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identified significantly differentially expressed genes and enter gene into NCBI database</a:t>
            </a:r>
          </a:p>
          <a:p>
            <a:r>
              <a:rPr lang="en-US" dirty="0" smtClean="0"/>
              <a:t>Run the .</a:t>
            </a:r>
            <a:r>
              <a:rPr lang="en-US" dirty="0" err="1" smtClean="0"/>
              <a:t>fasta</a:t>
            </a:r>
            <a:r>
              <a:rPr lang="en-US" dirty="0" smtClean="0"/>
              <a:t> file of the gene in Blast </a:t>
            </a:r>
          </a:p>
          <a:p>
            <a:r>
              <a:rPr lang="en-US" dirty="0" smtClean="0"/>
              <a:t>Identify homologues</a:t>
            </a:r>
          </a:p>
          <a:p>
            <a:r>
              <a:rPr lang="en-US" dirty="0" smtClean="0"/>
              <a:t>Find closest linked homologue </a:t>
            </a:r>
          </a:p>
          <a:p>
            <a:r>
              <a:rPr lang="en-US" dirty="0" smtClean="0"/>
              <a:t>Search both homologue and chicken genomes and compare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87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PTP4A2 Blast</a:t>
            </a:r>
            <a:endParaRPr lang="en-US" dirty="0"/>
          </a:p>
        </p:txBody>
      </p:sp>
      <p:pic>
        <p:nvPicPr>
          <p:cNvPr id="4" name="Content Placeholder 3" descr="PTP4A2.ncfetch.cgi cop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09" r="-8709"/>
          <a:stretch>
            <a:fillRect/>
          </a:stretch>
        </p:blipFill>
        <p:spPr>
          <a:xfrm>
            <a:off x="284163" y="1952625"/>
            <a:ext cx="8440737" cy="4762500"/>
          </a:xfrm>
        </p:spPr>
      </p:pic>
    </p:spTree>
    <p:extLst>
      <p:ext uri="{BB962C8B-B14F-4D97-AF65-F5344CB8AC3E}">
        <p14:creationId xmlns:p14="http://schemas.microsoft.com/office/powerpoint/2010/main" val="325304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PTP4A2 Blast</a:t>
            </a:r>
            <a:endParaRPr lang="en-US" dirty="0"/>
          </a:p>
        </p:txBody>
      </p:sp>
      <p:pic>
        <p:nvPicPr>
          <p:cNvPr id="4" name="Content Placeholder 3" descr="PTP4A2.ncfetch.cg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7" r="-1787"/>
          <a:stretch>
            <a:fillRect/>
          </a:stretch>
        </p:blipFill>
        <p:spPr>
          <a:xfrm>
            <a:off x="284163" y="1932236"/>
            <a:ext cx="8358398" cy="4715646"/>
          </a:xfrm>
        </p:spPr>
      </p:pic>
    </p:spTree>
    <p:extLst>
      <p:ext uri="{BB962C8B-B14F-4D97-AF65-F5344CB8AC3E}">
        <p14:creationId xmlns:p14="http://schemas.microsoft.com/office/powerpoint/2010/main" val="156677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PSMD6 Blast</a:t>
            </a:r>
            <a:endParaRPr lang="en-US" dirty="0"/>
          </a:p>
        </p:txBody>
      </p:sp>
      <p:pic>
        <p:nvPicPr>
          <p:cNvPr id="4" name="Content Placeholder 3" descr="PSMD6.ncfetch.cg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13" r="-8713"/>
          <a:stretch>
            <a:fillRect/>
          </a:stretch>
        </p:blipFill>
        <p:spPr>
          <a:xfrm>
            <a:off x="284163" y="1851779"/>
            <a:ext cx="8207735" cy="4630644"/>
          </a:xfrm>
        </p:spPr>
      </p:pic>
    </p:spTree>
    <p:extLst>
      <p:ext uri="{BB962C8B-B14F-4D97-AF65-F5344CB8AC3E}">
        <p14:creationId xmlns:p14="http://schemas.microsoft.com/office/powerpoint/2010/main" val="74814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PSMD6 Blast</a:t>
            </a:r>
            <a:endParaRPr lang="en-US" dirty="0"/>
          </a:p>
        </p:txBody>
      </p:sp>
      <p:pic>
        <p:nvPicPr>
          <p:cNvPr id="4" name="Content Placeholder 3" descr="PSMD6.ncfetch.cgi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1" r="-3681"/>
          <a:stretch>
            <a:fillRect/>
          </a:stretch>
        </p:blipFill>
        <p:spPr>
          <a:xfrm>
            <a:off x="542096" y="1868060"/>
            <a:ext cx="8316154" cy="4691812"/>
          </a:xfrm>
        </p:spPr>
      </p:pic>
    </p:spTree>
    <p:extLst>
      <p:ext uri="{BB962C8B-B14F-4D97-AF65-F5344CB8AC3E}">
        <p14:creationId xmlns:p14="http://schemas.microsoft.com/office/powerpoint/2010/main" val="202726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DDX1 Blast</a:t>
            </a:r>
            <a:endParaRPr lang="en-US" dirty="0"/>
          </a:p>
        </p:txBody>
      </p:sp>
      <p:pic>
        <p:nvPicPr>
          <p:cNvPr id="4" name="Content Placeholder 3" descr="DDX1.ncfetch.cgi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55" b="-7455"/>
          <a:stretch>
            <a:fillRect/>
          </a:stretch>
        </p:blipFill>
        <p:spPr>
          <a:xfrm>
            <a:off x="284163" y="1502470"/>
            <a:ext cx="8730121" cy="5607235"/>
          </a:xfrm>
        </p:spPr>
      </p:pic>
    </p:spTree>
    <p:extLst>
      <p:ext uri="{BB962C8B-B14F-4D97-AF65-F5344CB8AC3E}">
        <p14:creationId xmlns:p14="http://schemas.microsoft.com/office/powerpoint/2010/main" val="741981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DDX1 Blast</a:t>
            </a:r>
            <a:endParaRPr lang="en-US" dirty="0"/>
          </a:p>
        </p:txBody>
      </p:sp>
      <p:pic>
        <p:nvPicPr>
          <p:cNvPr id="4" name="Content Placeholder 3" descr="DDX1.ncfetch.cgi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7" r="-4267"/>
          <a:stretch>
            <a:fillRect/>
          </a:stretch>
        </p:blipFill>
        <p:spPr>
          <a:xfrm>
            <a:off x="470024" y="1843257"/>
            <a:ext cx="8249979" cy="4801761"/>
          </a:xfrm>
        </p:spPr>
      </p:pic>
    </p:spTree>
    <p:extLst>
      <p:ext uri="{BB962C8B-B14F-4D97-AF65-F5344CB8AC3E}">
        <p14:creationId xmlns:p14="http://schemas.microsoft.com/office/powerpoint/2010/main" val="100536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Turkey </a:t>
            </a:r>
            <a:r>
              <a:rPr lang="en-US" dirty="0" err="1" smtClean="0"/>
              <a:t>vs</a:t>
            </a:r>
            <a:r>
              <a:rPr lang="en-US" dirty="0" smtClean="0"/>
              <a:t> Chicken</a:t>
            </a:r>
            <a:endParaRPr lang="en-US" dirty="0"/>
          </a:p>
        </p:txBody>
      </p:sp>
      <p:pic>
        <p:nvPicPr>
          <p:cNvPr id="4" name="Content Placeholder 3" descr="thanksgiving-turkey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05" r="-30505"/>
          <a:stretch>
            <a:fillRect/>
          </a:stretch>
        </p:blipFill>
        <p:spPr>
          <a:xfrm>
            <a:off x="-984019" y="2075601"/>
            <a:ext cx="6683773" cy="3980816"/>
          </a:xfrm>
        </p:spPr>
      </p:pic>
      <p:pic>
        <p:nvPicPr>
          <p:cNvPr id="5" name="Picture 4" descr="Gallus lafayeti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965" y="2075601"/>
            <a:ext cx="4399285" cy="398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5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Chicken v Turkey Genome for PTP4A2</a:t>
            </a:r>
            <a:endParaRPr lang="en-US" dirty="0"/>
          </a:p>
        </p:txBody>
      </p:sp>
      <p:pic>
        <p:nvPicPr>
          <p:cNvPr id="4" name="Content Placeholder 3" descr="GallusGallus.PTP4A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78" b="-3378"/>
          <a:stretch>
            <a:fillRect/>
          </a:stretch>
        </p:blipFill>
        <p:spPr>
          <a:xfrm>
            <a:off x="0" y="1598222"/>
            <a:ext cx="9144000" cy="3652737"/>
          </a:xfrm>
        </p:spPr>
      </p:pic>
      <p:pic>
        <p:nvPicPr>
          <p:cNvPr id="5" name="Picture 4" descr="MeleagrisGallopavo.PTP4A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5127"/>
            <a:ext cx="9144000" cy="23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4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Gallus Gallus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Red </a:t>
            </a:r>
            <a:r>
              <a:rPr lang="en-US" b="1" dirty="0" err="1" smtClean="0"/>
              <a:t>Junglefowl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“The </a:t>
            </a:r>
            <a:r>
              <a:rPr lang="en-US" b="1" dirty="0"/>
              <a:t>Red </a:t>
            </a:r>
            <a:r>
              <a:rPr lang="en-US" b="1" dirty="0" err="1" smtClean="0"/>
              <a:t>Junglefowl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i="1" dirty="0"/>
              <a:t>Gallus </a:t>
            </a:r>
            <a:r>
              <a:rPr lang="en-US" i="1" dirty="0" err="1"/>
              <a:t>gallus</a:t>
            </a:r>
            <a:r>
              <a:rPr lang="en-US" dirty="0"/>
              <a:t>) is a tropical member of the Pheasant family. It is thought to be ancestral to the domestic chicken, with some </a:t>
            </a:r>
            <a:r>
              <a:rPr lang="en-US" dirty="0" smtClean="0"/>
              <a:t>hybridization </a:t>
            </a:r>
            <a:r>
              <a:rPr lang="en-US" dirty="0"/>
              <a:t>with the Grey </a:t>
            </a:r>
            <a:r>
              <a:rPr lang="en-US" dirty="0" err="1"/>
              <a:t>Junglefowl</a:t>
            </a:r>
            <a:r>
              <a:rPr lang="en-US" dirty="0"/>
              <a:t>. The Red </a:t>
            </a:r>
            <a:r>
              <a:rPr lang="en-US" dirty="0" err="1"/>
              <a:t>Junglefowl</a:t>
            </a:r>
            <a:r>
              <a:rPr lang="en-US" dirty="0"/>
              <a:t> was first domesticated at least several thousand years ago in Asia, and the domestic form is kept globally as a very productive food source of both meat and eggs. Some breeds have been specifically developed to produce </a:t>
            </a:r>
            <a:r>
              <a:rPr lang="en-US" dirty="0" smtClean="0"/>
              <a:t>these.”</a:t>
            </a:r>
          </a:p>
          <a:p>
            <a:pPr marL="0" indent="0" algn="r">
              <a:buNone/>
            </a:pPr>
            <a:r>
              <a:rPr lang="en-US" dirty="0" err="1" smtClean="0"/>
              <a:t>www.twerth.com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8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Chicken v Turkey Genome for PSMD6</a:t>
            </a:r>
            <a:endParaRPr lang="en-US" dirty="0"/>
          </a:p>
        </p:txBody>
      </p:sp>
      <p:pic>
        <p:nvPicPr>
          <p:cNvPr id="4" name="Content Placeholder 3" descr="GallusGallus.PSMD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58" b="-32558"/>
          <a:stretch>
            <a:fillRect/>
          </a:stretch>
        </p:blipFill>
        <p:spPr>
          <a:xfrm>
            <a:off x="0" y="1080310"/>
            <a:ext cx="9143999" cy="4666315"/>
          </a:xfrm>
        </p:spPr>
      </p:pic>
      <p:pic>
        <p:nvPicPr>
          <p:cNvPr id="5" name="Picture 4" descr="MeleagrisGallopavo.PSMD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030440"/>
            <a:ext cx="9144000" cy="23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40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Chicken v Turkey Genome for DDX1</a:t>
            </a:r>
            <a:endParaRPr lang="en-US" dirty="0"/>
          </a:p>
        </p:txBody>
      </p:sp>
      <p:pic>
        <p:nvPicPr>
          <p:cNvPr id="4" name="Content Placeholder 3" descr="GallusGallus.DDX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759" b="-16759"/>
          <a:stretch>
            <a:fillRect/>
          </a:stretch>
        </p:blipFill>
        <p:spPr>
          <a:xfrm>
            <a:off x="1" y="1334899"/>
            <a:ext cx="9143999" cy="3627262"/>
          </a:xfrm>
        </p:spPr>
      </p:pic>
      <p:pic>
        <p:nvPicPr>
          <p:cNvPr id="5" name="Picture 4" descr="Meleagris.Gallopavo.DDX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2161"/>
            <a:ext cx="9144000" cy="230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Synteny</a:t>
            </a:r>
            <a:r>
              <a:rPr lang="en-US" dirty="0" smtClean="0"/>
              <a:t> between Chicken and Turkey</a:t>
            </a:r>
            <a:endParaRPr lang="en-US" dirty="0"/>
          </a:p>
        </p:txBody>
      </p:sp>
      <p:pic>
        <p:nvPicPr>
          <p:cNvPr id="4" name="Content Placeholder 3" descr="PSMD6.synten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96" r="-61796"/>
          <a:stretch>
            <a:fillRect/>
          </a:stretch>
        </p:blipFill>
        <p:spPr>
          <a:xfrm>
            <a:off x="-1555521" y="2681931"/>
            <a:ext cx="7076747" cy="3992563"/>
          </a:xfrm>
        </p:spPr>
      </p:pic>
      <p:pic>
        <p:nvPicPr>
          <p:cNvPr id="5" name="Picture 4" descr="TPT4A2.synten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42" y="2697421"/>
            <a:ext cx="2758573" cy="4029773"/>
          </a:xfrm>
          <a:prstGeom prst="rect">
            <a:avLst/>
          </a:prstGeom>
        </p:spPr>
      </p:pic>
      <p:pic>
        <p:nvPicPr>
          <p:cNvPr id="6" name="Picture 5" descr="DDX1.synten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81" y="2681931"/>
            <a:ext cx="3238715" cy="40855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796" y="2338923"/>
            <a:ext cx="101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DDX1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09316" y="2338923"/>
            <a:ext cx="8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PSMD6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18207" y="2340131"/>
            <a:ext cx="90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PTP4A2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PTP4A2</a:t>
            </a:r>
            <a:endParaRPr lang="en-US" dirty="0"/>
          </a:p>
        </p:txBody>
      </p:sp>
      <p:pic>
        <p:nvPicPr>
          <p:cNvPr id="4" name="Content Placeholder 3" descr="pp4a2.comp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82" r="-11682"/>
          <a:stretch>
            <a:fillRect/>
          </a:stretch>
        </p:blipFill>
        <p:spPr>
          <a:xfrm>
            <a:off x="-480143" y="1796788"/>
            <a:ext cx="10252212" cy="5061212"/>
          </a:xfrm>
        </p:spPr>
      </p:pic>
    </p:spTree>
    <p:extLst>
      <p:ext uri="{BB962C8B-B14F-4D97-AF65-F5344CB8AC3E}">
        <p14:creationId xmlns:p14="http://schemas.microsoft.com/office/powerpoint/2010/main" val="324800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PTP4A2</a:t>
            </a:r>
            <a:endParaRPr lang="en-US" dirty="0"/>
          </a:p>
        </p:txBody>
      </p:sp>
      <p:pic>
        <p:nvPicPr>
          <p:cNvPr id="4" name="Content Placeholder 3" descr="ptp4a2.comp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44" b="-4144"/>
          <a:stretch>
            <a:fillRect/>
          </a:stretch>
        </p:blipFill>
        <p:spPr>
          <a:xfrm>
            <a:off x="139396" y="1630281"/>
            <a:ext cx="8874887" cy="5007039"/>
          </a:xfrm>
        </p:spPr>
      </p:pic>
    </p:spTree>
    <p:extLst>
      <p:ext uri="{BB962C8B-B14F-4D97-AF65-F5344CB8AC3E}">
        <p14:creationId xmlns:p14="http://schemas.microsoft.com/office/powerpoint/2010/main" val="158125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PSMD6</a:t>
            </a:r>
            <a:endParaRPr lang="en-US" dirty="0"/>
          </a:p>
        </p:txBody>
      </p:sp>
      <p:pic>
        <p:nvPicPr>
          <p:cNvPr id="4" name="Content Placeholder 3" descr="ddx1.comp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88" b="-41588"/>
          <a:stretch>
            <a:fillRect/>
          </a:stretch>
        </p:blipFill>
        <p:spPr>
          <a:xfrm>
            <a:off x="123908" y="630382"/>
            <a:ext cx="8734342" cy="7342048"/>
          </a:xfrm>
        </p:spPr>
      </p:pic>
    </p:spTree>
    <p:extLst>
      <p:ext uri="{BB962C8B-B14F-4D97-AF65-F5344CB8AC3E}">
        <p14:creationId xmlns:p14="http://schemas.microsoft.com/office/powerpoint/2010/main" val="2352582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PSMD6</a:t>
            </a:r>
            <a:endParaRPr lang="en-US" dirty="0"/>
          </a:p>
        </p:txBody>
      </p:sp>
      <p:pic>
        <p:nvPicPr>
          <p:cNvPr id="4" name="Content Placeholder 3" descr="psmd6.comp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67" b="-34967"/>
          <a:stretch>
            <a:fillRect/>
          </a:stretch>
        </p:blipFill>
        <p:spPr>
          <a:xfrm>
            <a:off x="108419" y="630382"/>
            <a:ext cx="8749831" cy="6771951"/>
          </a:xfrm>
        </p:spPr>
      </p:pic>
    </p:spTree>
    <p:extLst>
      <p:ext uri="{BB962C8B-B14F-4D97-AF65-F5344CB8AC3E}">
        <p14:creationId xmlns:p14="http://schemas.microsoft.com/office/powerpoint/2010/main" val="2795418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DDX1 </a:t>
            </a:r>
            <a:r>
              <a:rPr lang="en-US" dirty="0" err="1" smtClean="0"/>
              <a:t>Synteny</a:t>
            </a:r>
            <a:endParaRPr lang="en-US" dirty="0"/>
          </a:p>
        </p:txBody>
      </p:sp>
      <p:pic>
        <p:nvPicPr>
          <p:cNvPr id="4" name="Content Placeholder 3" descr="ddx1.comp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1588" b="-41588"/>
          <a:stretch>
            <a:fillRect/>
          </a:stretch>
        </p:blipFill>
        <p:spPr>
          <a:xfrm>
            <a:off x="232327" y="442675"/>
            <a:ext cx="8625923" cy="7240143"/>
          </a:xfrm>
        </p:spPr>
      </p:pic>
    </p:spTree>
    <p:extLst>
      <p:ext uri="{BB962C8B-B14F-4D97-AF65-F5344CB8AC3E}">
        <p14:creationId xmlns:p14="http://schemas.microsoft.com/office/powerpoint/2010/main" val="2999121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DDX1 </a:t>
            </a:r>
            <a:r>
              <a:rPr lang="en-US" dirty="0" err="1" smtClean="0"/>
              <a:t>Synteny</a:t>
            </a:r>
            <a:endParaRPr lang="en-US" dirty="0"/>
          </a:p>
        </p:txBody>
      </p:sp>
      <p:pic>
        <p:nvPicPr>
          <p:cNvPr id="4" name="Content Placeholder 3" descr="ddx1.comp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83" b="-32483"/>
          <a:stretch>
            <a:fillRect/>
          </a:stretch>
        </p:blipFill>
        <p:spPr>
          <a:xfrm>
            <a:off x="1" y="1128511"/>
            <a:ext cx="8858250" cy="6120599"/>
          </a:xfrm>
        </p:spPr>
      </p:pic>
    </p:spTree>
    <p:extLst>
      <p:ext uri="{BB962C8B-B14F-4D97-AF65-F5344CB8AC3E}">
        <p14:creationId xmlns:p14="http://schemas.microsoft.com/office/powerpoint/2010/main" val="2776958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end.</a:t>
            </a:r>
            <a:endParaRPr lang="en-US" dirty="0"/>
          </a:p>
        </p:txBody>
      </p:sp>
      <p:pic>
        <p:nvPicPr>
          <p:cNvPr id="4" name="Content Placeholder 3" descr="red-junglefowl-e4536683a9c99f58233e6dc0f584899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24" r="-38624"/>
          <a:stretch>
            <a:fillRect/>
          </a:stretch>
        </p:blipFill>
        <p:spPr>
          <a:xfrm>
            <a:off x="449167" y="1940742"/>
            <a:ext cx="8269688" cy="4665597"/>
          </a:xfrm>
        </p:spPr>
      </p:pic>
    </p:spTree>
    <p:extLst>
      <p:ext uri="{BB962C8B-B14F-4D97-AF65-F5344CB8AC3E}">
        <p14:creationId xmlns:p14="http://schemas.microsoft.com/office/powerpoint/2010/main" val="225032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RMA </a:t>
            </a:r>
            <a:r>
              <a:rPr lang="en-US" sz="3600" dirty="0" err="1" smtClean="0"/>
              <a:t>Normalisation</a:t>
            </a:r>
            <a:endParaRPr lang="en-US" sz="3600" dirty="0" smtClean="0"/>
          </a:p>
          <a:p>
            <a:r>
              <a:rPr lang="en-US" sz="3600" dirty="0" smtClean="0"/>
              <a:t>DESeq2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088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RMA </a:t>
            </a:r>
            <a:r>
              <a:rPr lang="en-US" dirty="0" err="1" smtClean="0"/>
              <a:t>Normalisation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19" y="1812278"/>
            <a:ext cx="8749831" cy="4910188"/>
          </a:xfrm>
        </p:spPr>
        <p:txBody>
          <a:bodyPr numCol="2">
            <a:normAutofit fontScale="62500" lnSpcReduction="2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dirty="0"/>
              <a:t>if(! require(</a:t>
            </a:r>
            <a:r>
              <a:rPr lang="en-US" dirty="0" err="1"/>
              <a:t>affy</a:t>
            </a:r>
            <a:r>
              <a:rPr lang="en-US" dirty="0"/>
              <a:t>)){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  source("http://</a:t>
            </a:r>
            <a:r>
              <a:rPr lang="en-US" dirty="0" err="1"/>
              <a:t>bioconductor.org</a:t>
            </a:r>
            <a:r>
              <a:rPr lang="en-US" dirty="0"/>
              <a:t>/</a:t>
            </a:r>
            <a:r>
              <a:rPr lang="en-US" dirty="0" err="1"/>
              <a:t>biocLite.R</a:t>
            </a:r>
            <a:r>
              <a:rPr lang="en-US" dirty="0"/>
              <a:t>")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  </a:t>
            </a:r>
            <a:r>
              <a:rPr lang="en-US" dirty="0" err="1"/>
              <a:t>biocLite</a:t>
            </a:r>
            <a:r>
              <a:rPr lang="en-US" dirty="0"/>
              <a:t>("</a:t>
            </a:r>
            <a:r>
              <a:rPr lang="en-US" dirty="0" err="1"/>
              <a:t>affy</a:t>
            </a:r>
            <a:r>
              <a:rPr lang="en-US" dirty="0"/>
              <a:t>")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  require(</a:t>
            </a:r>
            <a:r>
              <a:rPr lang="en-US" dirty="0" err="1"/>
              <a:t>affy</a:t>
            </a:r>
            <a:r>
              <a:rPr lang="en-US" dirty="0" smtClean="0"/>
              <a:t>)}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library</a:t>
            </a:r>
            <a:r>
              <a:rPr lang="en-US" dirty="0"/>
              <a:t>(</a:t>
            </a:r>
            <a:r>
              <a:rPr lang="en-US" dirty="0" err="1" smtClean="0"/>
              <a:t>GEOquery</a:t>
            </a:r>
            <a:r>
              <a:rPr lang="en-US" dirty="0"/>
              <a:t>)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library(</a:t>
            </a:r>
            <a:r>
              <a:rPr lang="en-US" dirty="0" err="1"/>
              <a:t>arrayQualityMetrics</a:t>
            </a:r>
            <a:r>
              <a:rPr lang="en-US" dirty="0"/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library(</a:t>
            </a:r>
            <a:r>
              <a:rPr lang="en-US" dirty="0" err="1"/>
              <a:t>chicken.db</a:t>
            </a:r>
            <a:r>
              <a:rPr lang="en-US" dirty="0"/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library(</a:t>
            </a:r>
            <a:r>
              <a:rPr lang="en-US" dirty="0" err="1"/>
              <a:t>chickenprobe</a:t>
            </a:r>
            <a:r>
              <a:rPr lang="en-US" dirty="0"/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library(annotate)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library(</a:t>
            </a:r>
            <a:r>
              <a:rPr lang="en-US" dirty="0" err="1"/>
              <a:t>genefilter</a:t>
            </a:r>
            <a:r>
              <a:rPr lang="en-US" dirty="0"/>
              <a:t>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library(cluster)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library(</a:t>
            </a:r>
            <a:r>
              <a:rPr lang="en-US" dirty="0" err="1"/>
              <a:t>limma</a:t>
            </a:r>
            <a:r>
              <a:rPr lang="en-US" dirty="0"/>
              <a:t>)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library(</a:t>
            </a:r>
            <a:r>
              <a:rPr lang="en-US" dirty="0" err="1"/>
              <a:t>affyPLM</a:t>
            </a:r>
            <a:r>
              <a:rPr lang="en-US" dirty="0"/>
              <a:t>)</a:t>
            </a:r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 err="1" smtClean="0"/>
              <a:t>workingDir</a:t>
            </a:r>
            <a:r>
              <a:rPr lang="en-US" dirty="0"/>
              <a:t>="/homes/</a:t>
            </a:r>
            <a:r>
              <a:rPr lang="en-US" dirty="0" err="1"/>
              <a:t>rnmaconeghy</a:t>
            </a:r>
            <a:r>
              <a:rPr lang="en-US" dirty="0"/>
              <a:t>/BS32010/Project</a:t>
            </a:r>
            <a:r>
              <a:rPr lang="en-US" dirty="0" smtClean="0"/>
              <a:t>/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err="1" smtClean="0"/>
              <a:t>GCOS_Cel</a:t>
            </a:r>
            <a:r>
              <a:rPr lang="en-US" dirty="0" smtClean="0"/>
              <a:t>”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f</a:t>
            </a:r>
            <a:r>
              <a:rPr lang="tr-TR" dirty="0" err="1" smtClean="0"/>
              <a:t>ilenames</a:t>
            </a:r>
            <a:r>
              <a:rPr lang="tr-TR" dirty="0" smtClean="0"/>
              <a:t> </a:t>
            </a:r>
            <a:r>
              <a:rPr lang="tr-TR" dirty="0"/>
              <a:t>&lt;- c("ROS1-_9.CEL", "ROS1+_10.CEL"</a:t>
            </a:r>
            <a:r>
              <a:rPr lang="tr-TR" dirty="0" smtClean="0"/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tr-TR" dirty="0" smtClean="0"/>
              <a:t> </a:t>
            </a:r>
            <a:r>
              <a:rPr lang="tr-TR" dirty="0"/>
              <a:t>"ROS2-_11.CEL", "ROS2+_12.CEL", </a:t>
            </a:r>
            <a:endParaRPr lang="tr-TR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tr-TR" dirty="0" smtClean="0"/>
              <a:t>"</a:t>
            </a:r>
            <a:r>
              <a:rPr lang="tr-TR" dirty="0"/>
              <a:t>ROS3-_13.CEL", "ROS3+_14.CEL", </a:t>
            </a:r>
            <a:endParaRPr lang="tr-TR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tr-TR" dirty="0" smtClean="0"/>
              <a:t>"</a:t>
            </a:r>
            <a:r>
              <a:rPr lang="tr-TR" dirty="0"/>
              <a:t>ROS4-_15.CEL", "ROS4+_16.CEL")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err="1"/>
              <a:t>samplenames</a:t>
            </a:r>
            <a:r>
              <a:rPr lang="en-US" dirty="0"/>
              <a:t> &lt;- c("ROS1-_9.CEL", "ROS1+_10.CEL"</a:t>
            </a:r>
            <a:r>
              <a:rPr lang="en-US" dirty="0" smtClean="0"/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 </a:t>
            </a:r>
            <a:r>
              <a:rPr lang="en-US" dirty="0"/>
              <a:t>"ROS2-_11.CEL", "ROS2+_12.CEL", "ROS3-_13.CEL", </a:t>
            </a:r>
            <a:endParaRPr lang="en-US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"</a:t>
            </a:r>
            <a:r>
              <a:rPr lang="en-US" dirty="0"/>
              <a:t>ROS3+_14.CEL", "ROS4-_15.CEL", "ROS4+_16.CEL")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targets &lt;- c("minus", "plus", "minus", "plus", "minus"</a:t>
            </a:r>
            <a:r>
              <a:rPr lang="en-US" dirty="0" smtClean="0"/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 </a:t>
            </a:r>
            <a:r>
              <a:rPr lang="en-US" dirty="0"/>
              <a:t>"plus", </a:t>
            </a:r>
            <a:r>
              <a:rPr lang="en-US" dirty="0" smtClean="0"/>
              <a:t>"</a:t>
            </a:r>
            <a:r>
              <a:rPr lang="en-US" dirty="0"/>
              <a:t>minus", "plus")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3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RMA </a:t>
            </a:r>
            <a:r>
              <a:rPr lang="en-US" dirty="0" err="1" smtClean="0"/>
              <a:t>Normalisation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31" y="1835468"/>
            <a:ext cx="8858250" cy="4929595"/>
          </a:xfrm>
        </p:spPr>
        <p:txBody>
          <a:bodyPr numCol="3">
            <a:normAutofit fontScale="47500" lnSpcReduction="20000"/>
          </a:bodyPr>
          <a:lstStyle/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 err="1" smtClean="0"/>
              <a:t>phenodata</a:t>
            </a:r>
            <a:r>
              <a:rPr lang="en-US" dirty="0"/>
              <a:t>&lt;-</a:t>
            </a:r>
            <a:r>
              <a:rPr lang="en-US" dirty="0" err="1"/>
              <a:t>as.data.frame</a:t>
            </a:r>
            <a:r>
              <a:rPr lang="en-US" dirty="0"/>
              <a:t>(</a:t>
            </a:r>
            <a:r>
              <a:rPr lang="en-US" dirty="0" err="1" smtClean="0"/>
              <a:t>cbind</a:t>
            </a:r>
            <a:endParaRPr lang="en-US" dirty="0" smtClean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 smtClean="0"/>
              <a:t>(</a:t>
            </a:r>
            <a:r>
              <a:rPr lang="en-US" dirty="0" err="1"/>
              <a:t>filenames,samplenames,targets</a:t>
            </a:r>
            <a:r>
              <a:rPr lang="en-US" dirty="0"/>
              <a:t>))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 err="1" smtClean="0"/>
              <a:t>celRAW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err="1"/>
              <a:t>ReadAffy</a:t>
            </a:r>
            <a:r>
              <a:rPr lang="en-US" dirty="0"/>
              <a:t>(</a:t>
            </a:r>
            <a:r>
              <a:rPr lang="en-US" dirty="0" err="1"/>
              <a:t>celfile.path</a:t>
            </a:r>
            <a:r>
              <a:rPr lang="en-US" dirty="0"/>
              <a:t>=</a:t>
            </a:r>
            <a:r>
              <a:rPr lang="en-US" dirty="0" err="1"/>
              <a:t>workingDir</a:t>
            </a:r>
            <a:r>
              <a:rPr lang="en-US" dirty="0"/>
              <a:t>, </a:t>
            </a:r>
            <a:r>
              <a:rPr lang="en-US" dirty="0" err="1"/>
              <a:t>phenoData</a:t>
            </a:r>
            <a:r>
              <a:rPr lang="en-US" dirty="0"/>
              <a:t>=</a:t>
            </a:r>
            <a:r>
              <a:rPr lang="en-US" dirty="0" err="1"/>
              <a:t>phenodata</a:t>
            </a:r>
            <a:r>
              <a:rPr lang="en-US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endParaRPr lang="en-US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.</a:t>
            </a:r>
            <a:r>
              <a:rPr lang="en-US" dirty="0" err="1"/>
              <a:t>plotDensity</a:t>
            </a:r>
            <a:r>
              <a:rPr lang="en-US" dirty="0"/>
              <a:t> &lt;- function(</a:t>
            </a:r>
            <a:r>
              <a:rPr lang="en-US" dirty="0" err="1"/>
              <a:t>exps</a:t>
            </a:r>
            <a:r>
              <a:rPr lang="en-US" dirty="0"/>
              <a:t>, filename)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 smtClean="0"/>
              <a:t>{</a:t>
            </a:r>
            <a:r>
              <a:rPr lang="en-US" dirty="0" err="1" smtClean="0"/>
              <a:t>pdf</a:t>
            </a:r>
            <a:r>
              <a:rPr lang="en-US" dirty="0"/>
              <a:t>(filename)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d &lt;- apply(exps,2,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            function(x){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              density(x</a:t>
            </a:r>
            <a:r>
              <a:rPr lang="en-US" dirty="0" smtClean="0"/>
              <a:t>)}</a:t>
            </a:r>
            <a:r>
              <a:rPr lang="en-US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</a:t>
            </a:r>
            <a:r>
              <a:rPr lang="en-US" dirty="0" err="1"/>
              <a:t>xmax</a:t>
            </a:r>
            <a:r>
              <a:rPr lang="en-US" dirty="0"/>
              <a:t> &lt;- max(</a:t>
            </a:r>
            <a:r>
              <a:rPr lang="en-US" dirty="0" err="1"/>
              <a:t>sapply</a:t>
            </a:r>
            <a:r>
              <a:rPr lang="en-US" dirty="0"/>
              <a:t>(</a:t>
            </a:r>
            <a:r>
              <a:rPr lang="en-US" dirty="0" err="1"/>
              <a:t>d,function</a:t>
            </a:r>
            <a:r>
              <a:rPr lang="en-US" dirty="0"/>
              <a:t>(x)max(</a:t>
            </a:r>
            <a:r>
              <a:rPr lang="en-US" dirty="0" err="1"/>
              <a:t>x$x</a:t>
            </a:r>
            <a:r>
              <a:rPr lang="en-US" dirty="0"/>
              <a:t>)))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</a:t>
            </a:r>
            <a:r>
              <a:rPr lang="en-US" dirty="0" err="1"/>
              <a:t>xmin</a:t>
            </a:r>
            <a:r>
              <a:rPr lang="en-US" dirty="0"/>
              <a:t> &lt;- min(</a:t>
            </a:r>
            <a:r>
              <a:rPr lang="en-US" dirty="0" err="1"/>
              <a:t>sapply</a:t>
            </a:r>
            <a:r>
              <a:rPr lang="en-US" dirty="0"/>
              <a:t>(</a:t>
            </a:r>
            <a:r>
              <a:rPr lang="en-US" dirty="0" err="1"/>
              <a:t>d,function</a:t>
            </a:r>
            <a:r>
              <a:rPr lang="en-US" dirty="0"/>
              <a:t>(x)min(</a:t>
            </a:r>
            <a:r>
              <a:rPr lang="en-US" dirty="0" err="1"/>
              <a:t>x$x</a:t>
            </a:r>
            <a:r>
              <a:rPr lang="en-US" dirty="0"/>
              <a:t>)))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</a:t>
            </a:r>
            <a:r>
              <a:rPr lang="en-US" dirty="0" err="1"/>
              <a:t>ymax</a:t>
            </a:r>
            <a:r>
              <a:rPr lang="en-US" dirty="0"/>
              <a:t> &lt;- max(</a:t>
            </a:r>
            <a:r>
              <a:rPr lang="en-US" dirty="0" err="1"/>
              <a:t>sapply</a:t>
            </a:r>
            <a:r>
              <a:rPr lang="en-US" dirty="0"/>
              <a:t>(</a:t>
            </a:r>
            <a:r>
              <a:rPr lang="en-US" dirty="0" err="1"/>
              <a:t>d,function</a:t>
            </a:r>
            <a:r>
              <a:rPr lang="en-US" dirty="0"/>
              <a:t>(x)max(</a:t>
            </a:r>
            <a:r>
              <a:rPr lang="en-US" dirty="0" err="1"/>
              <a:t>x$y</a:t>
            </a:r>
            <a:r>
              <a:rPr lang="en-US" dirty="0"/>
              <a:t>)))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tr-TR" dirty="0"/>
              <a:t>  </a:t>
            </a:r>
            <a:r>
              <a:rPr lang="tr-TR" dirty="0" err="1"/>
              <a:t>plot</a:t>
            </a:r>
            <a:r>
              <a:rPr lang="tr-TR" dirty="0"/>
              <a:t>(0,pch='',</a:t>
            </a:r>
            <a:r>
              <a:rPr lang="tr-TR" dirty="0" err="1"/>
              <a:t>ylab</a:t>
            </a:r>
            <a:r>
              <a:rPr lang="tr-TR" dirty="0"/>
              <a:t>='',</a:t>
            </a:r>
            <a:r>
              <a:rPr lang="tr-TR" dirty="0" err="1"/>
              <a:t>xlab</a:t>
            </a:r>
            <a:r>
              <a:rPr lang="tr-TR" dirty="0"/>
              <a:t>='',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tr-TR" dirty="0"/>
              <a:t>       </a:t>
            </a:r>
            <a:r>
              <a:rPr lang="tr-TR" dirty="0" err="1"/>
              <a:t>xlim</a:t>
            </a:r>
            <a:r>
              <a:rPr lang="tr-TR" dirty="0"/>
              <a:t>=c(</a:t>
            </a:r>
            <a:r>
              <a:rPr lang="tr-TR" dirty="0" err="1"/>
              <a:t>xmin,round</a:t>
            </a:r>
            <a:r>
              <a:rPr lang="tr-TR" dirty="0"/>
              <a:t>(xmax+1)),</a:t>
            </a:r>
            <a:r>
              <a:rPr lang="tr-TR" dirty="0" err="1"/>
              <a:t>ylim</a:t>
            </a:r>
            <a:r>
              <a:rPr lang="tr-TR" dirty="0"/>
              <a:t>=c(0,ymax))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tr-TR" dirty="0"/>
              <a:t>  </a:t>
            </a:r>
            <a:r>
              <a:rPr lang="tr-TR" dirty="0" err="1"/>
              <a:t>lapply</a:t>
            </a:r>
            <a:r>
              <a:rPr lang="tr-TR" dirty="0"/>
              <a:t>(1:length(d),</a:t>
            </a:r>
            <a:r>
              <a:rPr lang="tr-TR" dirty="0" err="1"/>
              <a:t>function</a:t>
            </a:r>
            <a:r>
              <a:rPr lang="tr-TR" dirty="0"/>
              <a:t>(x) </a:t>
            </a:r>
            <a:r>
              <a:rPr lang="tr-TR" dirty="0" err="1"/>
              <a:t>lines</a:t>
            </a:r>
            <a:r>
              <a:rPr lang="tr-TR" dirty="0"/>
              <a:t>(d[[x]],</a:t>
            </a:r>
            <a:r>
              <a:rPr lang="tr-TR" dirty="0" err="1"/>
              <a:t>col</a:t>
            </a:r>
            <a:r>
              <a:rPr lang="tr-TR" dirty="0"/>
              <a:t>=x))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</a:t>
            </a:r>
            <a:r>
              <a:rPr lang="en-US" dirty="0" err="1"/>
              <a:t>dev.off</a:t>
            </a:r>
            <a:r>
              <a:rPr lang="en-US" dirty="0"/>
              <a:t>(</a:t>
            </a:r>
            <a:r>
              <a:rPr lang="en-US" dirty="0" smtClean="0"/>
              <a:t>)}</a:t>
            </a:r>
            <a:endParaRPr lang="en-US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endParaRPr lang="en-US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.</a:t>
            </a:r>
            <a:r>
              <a:rPr lang="en-US" dirty="0" err="1"/>
              <a:t>doPLM</a:t>
            </a:r>
            <a:r>
              <a:rPr lang="en-US" dirty="0"/>
              <a:t> &lt;- function(</a:t>
            </a:r>
            <a:r>
              <a:rPr lang="en-US" dirty="0" err="1"/>
              <a:t>celRAW</a:t>
            </a:r>
            <a:r>
              <a:rPr lang="en-US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{</a:t>
            </a:r>
            <a:r>
              <a:rPr lang="en-US" dirty="0" err="1" smtClean="0"/>
              <a:t>pdf</a:t>
            </a:r>
            <a:r>
              <a:rPr lang="en-US" dirty="0"/>
              <a:t>("</a:t>
            </a:r>
            <a:r>
              <a:rPr lang="en-US" dirty="0" err="1"/>
              <a:t>celRAWqc.pdf</a:t>
            </a:r>
            <a:r>
              <a:rPr lang="en-US" dirty="0"/>
              <a:t>")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</a:t>
            </a:r>
            <a:r>
              <a:rPr lang="en-US" dirty="0" err="1"/>
              <a:t>celRAWqc</a:t>
            </a:r>
            <a:r>
              <a:rPr lang="en-US" dirty="0"/>
              <a:t> &lt;- </a:t>
            </a:r>
            <a:r>
              <a:rPr lang="en-US" dirty="0" err="1"/>
              <a:t>fitPLM</a:t>
            </a:r>
            <a:r>
              <a:rPr lang="en-US" dirty="0"/>
              <a:t>(</a:t>
            </a:r>
            <a:r>
              <a:rPr lang="en-US" dirty="0" err="1"/>
              <a:t>celRAW</a:t>
            </a:r>
            <a:r>
              <a:rPr lang="en-US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image(</a:t>
            </a:r>
            <a:r>
              <a:rPr lang="en-US" dirty="0" err="1"/>
              <a:t>celRAWqc</a:t>
            </a:r>
            <a:r>
              <a:rPr lang="en-US" dirty="0"/>
              <a:t>, which=1, </a:t>
            </a:r>
            <a:r>
              <a:rPr lang="en-US" dirty="0" err="1"/>
              <a:t>add.legend</a:t>
            </a:r>
            <a:r>
              <a:rPr lang="en-US" dirty="0"/>
              <a:t>=TRUE)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image(</a:t>
            </a:r>
            <a:r>
              <a:rPr lang="en-US" dirty="0" err="1"/>
              <a:t>celRAWqc</a:t>
            </a:r>
            <a:r>
              <a:rPr lang="en-US" dirty="0"/>
              <a:t>, which=4, </a:t>
            </a:r>
            <a:r>
              <a:rPr lang="en-US" dirty="0" err="1"/>
              <a:t>add.legend</a:t>
            </a:r>
            <a:r>
              <a:rPr lang="en-US" dirty="0"/>
              <a:t>=TRUE)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RLE(</a:t>
            </a:r>
            <a:r>
              <a:rPr lang="en-US" dirty="0" err="1"/>
              <a:t>celRAWqc</a:t>
            </a:r>
            <a:r>
              <a:rPr lang="en-US" dirty="0"/>
              <a:t>, main="RLE")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NUSE(</a:t>
            </a:r>
            <a:r>
              <a:rPr lang="en-US" dirty="0" err="1"/>
              <a:t>celRAWqc</a:t>
            </a:r>
            <a:r>
              <a:rPr lang="en-US" dirty="0"/>
              <a:t>, main="NUSE")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</a:t>
            </a:r>
            <a:r>
              <a:rPr lang="en-US" dirty="0" err="1"/>
              <a:t>dev.off</a:t>
            </a:r>
            <a:r>
              <a:rPr lang="en-US" dirty="0"/>
              <a:t>(</a:t>
            </a:r>
            <a:r>
              <a:rPr lang="en-US" dirty="0" smtClean="0"/>
              <a:t>)}</a:t>
            </a:r>
            <a:endParaRPr lang="en-US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endParaRPr lang="en-US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.</a:t>
            </a:r>
            <a:r>
              <a:rPr lang="en-US" dirty="0" err="1"/>
              <a:t>doCluster</a:t>
            </a:r>
            <a:r>
              <a:rPr lang="en-US" dirty="0"/>
              <a:t> &lt;- function(</a:t>
            </a:r>
            <a:r>
              <a:rPr lang="en-US" dirty="0" err="1"/>
              <a:t>celRMA</a:t>
            </a:r>
            <a:r>
              <a:rPr lang="en-US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 smtClean="0"/>
              <a:t>{</a:t>
            </a:r>
            <a:r>
              <a:rPr lang="en-US" dirty="0" err="1" smtClean="0"/>
              <a:t>eset</a:t>
            </a:r>
            <a:r>
              <a:rPr lang="en-US" dirty="0" smtClean="0"/>
              <a:t> </a:t>
            </a:r>
            <a:r>
              <a:rPr lang="en-US" dirty="0"/>
              <a:t>&lt;- </a:t>
            </a:r>
            <a:r>
              <a:rPr lang="en-US" dirty="0" err="1"/>
              <a:t>exprs</a:t>
            </a:r>
            <a:r>
              <a:rPr lang="en-US" dirty="0"/>
              <a:t>(</a:t>
            </a:r>
            <a:r>
              <a:rPr lang="en-US" dirty="0" err="1"/>
              <a:t>celRMA</a:t>
            </a:r>
            <a:r>
              <a:rPr lang="en-US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distance &lt;- </a:t>
            </a:r>
            <a:r>
              <a:rPr lang="en-US" dirty="0" err="1"/>
              <a:t>dist</a:t>
            </a:r>
            <a:r>
              <a:rPr lang="en-US" dirty="0"/>
              <a:t>(t(</a:t>
            </a:r>
            <a:r>
              <a:rPr lang="en-US" dirty="0" err="1"/>
              <a:t>eset</a:t>
            </a:r>
            <a:r>
              <a:rPr lang="en-US" dirty="0"/>
              <a:t>), method="maximum")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clusters &lt;- </a:t>
            </a:r>
            <a:r>
              <a:rPr lang="en-US" dirty="0" err="1"/>
              <a:t>hclust</a:t>
            </a:r>
            <a:r>
              <a:rPr lang="en-US" dirty="0"/>
              <a:t>(distance)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 plot(clusters</a:t>
            </a:r>
            <a:r>
              <a:rPr lang="en-US" dirty="0" smtClean="0"/>
              <a:t>)}</a:t>
            </a:r>
            <a:endParaRPr lang="en-US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endParaRPr lang="en-US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.</a:t>
            </a:r>
            <a:r>
              <a:rPr lang="en-US" dirty="0" err="1"/>
              <a:t>doFilter</a:t>
            </a:r>
            <a:r>
              <a:rPr lang="en-US" dirty="0"/>
              <a:t> &lt;- function(</a:t>
            </a:r>
            <a:r>
              <a:rPr lang="en-US" dirty="0" err="1"/>
              <a:t>celRMA</a:t>
            </a:r>
            <a:r>
              <a:rPr lang="en-US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 smtClean="0"/>
              <a:t>{ </a:t>
            </a:r>
            <a:r>
              <a:rPr lang="en-US" dirty="0" err="1"/>
              <a:t>celfiles.filtered</a:t>
            </a:r>
            <a:r>
              <a:rPr lang="en-US" dirty="0"/>
              <a:t> &lt;- </a:t>
            </a:r>
            <a:r>
              <a:rPr lang="en-US" dirty="0" err="1"/>
              <a:t>nsFilter</a:t>
            </a:r>
            <a:r>
              <a:rPr lang="en-US" dirty="0"/>
              <a:t>(</a:t>
            </a:r>
            <a:r>
              <a:rPr lang="en-US" dirty="0" err="1"/>
              <a:t>celRMA</a:t>
            </a:r>
            <a:r>
              <a:rPr lang="en-US" dirty="0"/>
              <a:t>, 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en-US" dirty="0"/>
              <a:t>                                </a:t>
            </a:r>
            <a:r>
              <a:rPr lang="en-US" dirty="0" err="1"/>
              <a:t>require.entrez</a:t>
            </a:r>
            <a:r>
              <a:rPr lang="en-US" dirty="0"/>
              <a:t>=FALSE,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/>
              <a:t>                                remove.dupEntrez=</a:t>
            </a:r>
            <a:r>
              <a:rPr lang="ro-RO" dirty="0" smtClean="0"/>
              <a:t>FALSE</a:t>
            </a:r>
            <a:r>
              <a:rPr lang="ro-RO" dirty="0"/>
              <a:t>)</a:t>
            </a:r>
            <a:r>
              <a:rPr lang="ro-RO" dirty="0" smtClean="0"/>
              <a:t>}</a:t>
            </a:r>
            <a:endParaRPr lang="ro-RO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endParaRPr lang="ro-RO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/>
              <a:t>.doDE &lt;- function(eset)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 smtClean="0"/>
              <a:t>{samples </a:t>
            </a:r>
            <a:r>
              <a:rPr lang="ro-RO" dirty="0"/>
              <a:t>&lt;- eset$targets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/>
              <a:t> samples &lt;- as.factor(samples)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/>
              <a:t> design &lt;- model.matrix(~0 + samples)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/>
              <a:t> colnames(design) &lt;- c("plus", "minus")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/>
              <a:t> fit &lt;- lmFit(exprs(eset), design)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/>
              <a:t> ebFit &lt;- eBayes(fit)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/>
              <a:t> ttab &lt;- topTable(ebFit, number=10000)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ro-RO" dirty="0"/>
              <a:t> annotation &lt;- as.data.frame(select(chicken.db,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                                   </a:t>
            </a:r>
            <a:r>
              <a:rPr lang="pl-PL" dirty="0" err="1"/>
              <a:t>rownames</a:t>
            </a:r>
            <a:r>
              <a:rPr lang="pl-PL" dirty="0"/>
              <a:t>(</a:t>
            </a:r>
            <a:r>
              <a:rPr lang="pl-PL" dirty="0" err="1"/>
              <a:t>ttab</a:t>
            </a:r>
            <a:r>
              <a:rPr lang="pl-PL" dirty="0"/>
              <a:t>),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                                   c("ENSEMBL", "SYMBOL")))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</a:t>
            </a:r>
            <a:r>
              <a:rPr lang="pl-PL" dirty="0" err="1"/>
              <a:t>colnames</a:t>
            </a:r>
            <a:r>
              <a:rPr lang="pl-PL" dirty="0"/>
              <a:t>(</a:t>
            </a:r>
            <a:r>
              <a:rPr lang="pl-PL" dirty="0" err="1"/>
              <a:t>annotation</a:t>
            </a:r>
            <a:r>
              <a:rPr lang="pl-PL" dirty="0"/>
              <a:t>) &lt;- c("</a:t>
            </a:r>
            <a:r>
              <a:rPr lang="pl-PL" dirty="0" err="1"/>
              <a:t>probeId</a:t>
            </a:r>
            <a:r>
              <a:rPr lang="pl-PL" dirty="0"/>
              <a:t>", "</a:t>
            </a:r>
            <a:r>
              <a:rPr lang="pl-PL" dirty="0" err="1"/>
              <a:t>ensemblId</a:t>
            </a:r>
            <a:r>
              <a:rPr lang="pl-PL" dirty="0"/>
              <a:t>", "</a:t>
            </a:r>
            <a:r>
              <a:rPr lang="pl-PL" dirty="0" err="1"/>
              <a:t>geneSymbol</a:t>
            </a:r>
            <a:r>
              <a:rPr lang="pl-PL" dirty="0"/>
              <a:t>")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</a:t>
            </a:r>
            <a:r>
              <a:rPr lang="pl-PL" dirty="0" err="1"/>
              <a:t>results</a:t>
            </a:r>
            <a:r>
              <a:rPr lang="pl-PL" dirty="0"/>
              <a:t> &lt;- </a:t>
            </a:r>
            <a:r>
              <a:rPr lang="pl-PL" dirty="0" err="1"/>
              <a:t>merge</a:t>
            </a:r>
            <a:r>
              <a:rPr lang="pl-PL" dirty="0"/>
              <a:t>(</a:t>
            </a:r>
            <a:r>
              <a:rPr lang="pl-PL" dirty="0" err="1"/>
              <a:t>annotation</a:t>
            </a:r>
            <a:r>
              <a:rPr lang="pl-PL" dirty="0"/>
              <a:t>, </a:t>
            </a:r>
            <a:r>
              <a:rPr lang="pl-PL" dirty="0" err="1"/>
              <a:t>ttab,by.x</a:t>
            </a:r>
            <a:r>
              <a:rPr lang="pl-PL" dirty="0"/>
              <a:t>="</a:t>
            </a:r>
            <a:r>
              <a:rPr lang="pl-PL" dirty="0" err="1"/>
              <a:t>probeId</a:t>
            </a:r>
            <a:r>
              <a:rPr lang="pl-PL" dirty="0"/>
              <a:t>",</a:t>
            </a:r>
            <a:r>
              <a:rPr lang="pl-PL" dirty="0" err="1"/>
              <a:t>by.y</a:t>
            </a:r>
            <a:r>
              <a:rPr lang="pl-PL" dirty="0"/>
              <a:t>="</a:t>
            </a:r>
            <a:r>
              <a:rPr lang="pl-PL" dirty="0" err="1"/>
              <a:t>row.names</a:t>
            </a:r>
            <a:r>
              <a:rPr lang="pl-PL" dirty="0"/>
              <a:t>")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</a:t>
            </a:r>
            <a:r>
              <a:rPr lang="pl-PL" dirty="0" err="1"/>
              <a:t>head</a:t>
            </a:r>
            <a:r>
              <a:rPr lang="pl-PL" dirty="0"/>
              <a:t>(</a:t>
            </a:r>
            <a:r>
              <a:rPr lang="pl-PL" dirty="0" err="1"/>
              <a:t>results</a:t>
            </a:r>
            <a:r>
              <a:rPr lang="pl-PL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</a:t>
            </a:r>
            <a:r>
              <a:rPr lang="pl-PL" dirty="0" err="1"/>
              <a:t>write.table</a:t>
            </a:r>
            <a:r>
              <a:rPr lang="pl-PL" dirty="0"/>
              <a:t>(</a:t>
            </a:r>
            <a:r>
              <a:rPr lang="pl-PL" dirty="0" err="1"/>
              <a:t>results</a:t>
            </a:r>
            <a:r>
              <a:rPr lang="pl-PL" dirty="0"/>
              <a:t>, "</a:t>
            </a:r>
            <a:r>
              <a:rPr lang="pl-PL" dirty="0" err="1"/>
              <a:t>results.txt</a:t>
            </a:r>
            <a:r>
              <a:rPr lang="pl-PL" dirty="0"/>
              <a:t>", sep="\t", </a:t>
            </a:r>
            <a:r>
              <a:rPr lang="pl-PL" dirty="0" err="1"/>
              <a:t>quote</a:t>
            </a:r>
            <a:r>
              <a:rPr lang="pl-PL" dirty="0"/>
              <a:t>=FALSE)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return(</a:t>
            </a:r>
            <a:r>
              <a:rPr lang="pl-PL" dirty="0" err="1"/>
              <a:t>results</a:t>
            </a:r>
            <a:r>
              <a:rPr lang="pl-PL" dirty="0" smtClean="0"/>
              <a:t>)}</a:t>
            </a:r>
            <a:endParaRPr lang="pl-PL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endParaRPr lang="pl-PL" dirty="0"/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 err="1"/>
              <a:t>if</a:t>
            </a:r>
            <a:r>
              <a:rPr lang="pl-PL" dirty="0"/>
              <a:t>(!</a:t>
            </a:r>
            <a:r>
              <a:rPr lang="pl-PL" dirty="0" err="1"/>
              <a:t>exists</a:t>
            </a:r>
            <a:r>
              <a:rPr lang="pl-PL" dirty="0"/>
              <a:t>("</a:t>
            </a:r>
            <a:r>
              <a:rPr lang="pl-PL" dirty="0" err="1"/>
              <a:t>celResults</a:t>
            </a:r>
            <a:r>
              <a:rPr lang="pl-PL" dirty="0"/>
              <a:t>"))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 smtClean="0"/>
              <a:t>{</a:t>
            </a:r>
            <a:r>
              <a:rPr lang="pl-PL" dirty="0" err="1" smtClean="0"/>
              <a:t>eset</a:t>
            </a:r>
            <a:r>
              <a:rPr lang="pl-PL" dirty="0" smtClean="0"/>
              <a:t> </a:t>
            </a:r>
            <a:r>
              <a:rPr lang="pl-PL" dirty="0"/>
              <a:t>&lt;- </a:t>
            </a:r>
            <a:r>
              <a:rPr lang="pl-PL" dirty="0" err="1"/>
              <a:t>exprs</a:t>
            </a:r>
            <a:r>
              <a:rPr lang="pl-PL" dirty="0"/>
              <a:t>(</a:t>
            </a:r>
            <a:r>
              <a:rPr lang="pl-PL" dirty="0" err="1"/>
              <a:t>celRAW</a:t>
            </a:r>
            <a:r>
              <a:rPr lang="pl-PL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 </a:t>
            </a:r>
            <a:r>
              <a:rPr lang="pl-PL" dirty="0" err="1"/>
              <a:t>celGCRMA</a:t>
            </a:r>
            <a:r>
              <a:rPr lang="pl-PL" dirty="0"/>
              <a:t> &lt;- </a:t>
            </a:r>
            <a:r>
              <a:rPr lang="pl-PL" dirty="0" err="1"/>
              <a:t>gcrma</a:t>
            </a:r>
            <a:r>
              <a:rPr lang="pl-PL" dirty="0"/>
              <a:t>(</a:t>
            </a:r>
            <a:r>
              <a:rPr lang="pl-PL" dirty="0" err="1"/>
              <a:t>celRAW</a:t>
            </a:r>
            <a:r>
              <a:rPr lang="pl-PL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 </a:t>
            </a:r>
            <a:r>
              <a:rPr lang="pl-PL" dirty="0" err="1"/>
              <a:t>celRMA</a:t>
            </a:r>
            <a:r>
              <a:rPr lang="pl-PL" dirty="0"/>
              <a:t> &lt;- </a:t>
            </a:r>
            <a:r>
              <a:rPr lang="pl-PL" dirty="0" err="1"/>
              <a:t>rma</a:t>
            </a:r>
            <a:r>
              <a:rPr lang="pl-PL" dirty="0"/>
              <a:t>(</a:t>
            </a:r>
            <a:r>
              <a:rPr lang="pl-PL" dirty="0" err="1"/>
              <a:t>celRAW</a:t>
            </a:r>
            <a:r>
              <a:rPr lang="pl-PL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 .</a:t>
            </a:r>
            <a:r>
              <a:rPr lang="pl-PL" dirty="0" err="1"/>
              <a:t>plotDensity</a:t>
            </a:r>
            <a:r>
              <a:rPr lang="pl-PL" dirty="0"/>
              <a:t>(log2(</a:t>
            </a:r>
            <a:r>
              <a:rPr lang="pl-PL" dirty="0" err="1"/>
              <a:t>exprs</a:t>
            </a:r>
            <a:r>
              <a:rPr lang="pl-PL" dirty="0"/>
              <a:t>(</a:t>
            </a:r>
            <a:r>
              <a:rPr lang="pl-PL" dirty="0" err="1"/>
              <a:t>celRAW</a:t>
            </a:r>
            <a:r>
              <a:rPr lang="pl-PL" dirty="0"/>
              <a:t>)),"</a:t>
            </a:r>
            <a:r>
              <a:rPr lang="pl-PL" dirty="0" err="1"/>
              <a:t>densityRAW.pdf</a:t>
            </a:r>
            <a:r>
              <a:rPr lang="pl-PL" dirty="0"/>
              <a:t>")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 .</a:t>
            </a:r>
            <a:r>
              <a:rPr lang="pl-PL" dirty="0" err="1"/>
              <a:t>plotDensity</a:t>
            </a:r>
            <a:r>
              <a:rPr lang="pl-PL" dirty="0"/>
              <a:t>(log2(</a:t>
            </a:r>
            <a:r>
              <a:rPr lang="pl-PL" dirty="0" err="1"/>
              <a:t>exprs</a:t>
            </a:r>
            <a:r>
              <a:rPr lang="pl-PL" dirty="0"/>
              <a:t>(</a:t>
            </a:r>
            <a:r>
              <a:rPr lang="pl-PL" dirty="0" err="1"/>
              <a:t>celRMA</a:t>
            </a:r>
            <a:r>
              <a:rPr lang="pl-PL" dirty="0"/>
              <a:t>)),"</a:t>
            </a:r>
            <a:r>
              <a:rPr lang="pl-PL" dirty="0" err="1"/>
              <a:t>densityRMA.pdf</a:t>
            </a:r>
            <a:r>
              <a:rPr lang="pl-PL" dirty="0"/>
              <a:t>")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 </a:t>
            </a:r>
            <a:r>
              <a:rPr lang="pl-PL" dirty="0" err="1"/>
              <a:t>celFilt</a:t>
            </a:r>
            <a:r>
              <a:rPr lang="pl-PL" dirty="0"/>
              <a:t> &lt;- .</a:t>
            </a:r>
            <a:r>
              <a:rPr lang="pl-PL" dirty="0" err="1"/>
              <a:t>doFilter</a:t>
            </a:r>
            <a:r>
              <a:rPr lang="pl-PL" dirty="0"/>
              <a:t>(</a:t>
            </a:r>
            <a:r>
              <a:rPr lang="pl-PL" dirty="0" err="1"/>
              <a:t>celRMA</a:t>
            </a:r>
            <a:r>
              <a:rPr lang="pl-PL" dirty="0"/>
              <a:t>)</a:t>
            </a:r>
          </a:p>
          <a:p>
            <a:pPr marL="0" indent="0">
              <a:lnSpc>
                <a:spcPct val="20000"/>
              </a:lnSpc>
              <a:spcBef>
                <a:spcPts val="200"/>
              </a:spcBef>
              <a:buNone/>
            </a:pPr>
            <a:r>
              <a:rPr lang="pl-PL" dirty="0"/>
              <a:t>  </a:t>
            </a:r>
            <a:r>
              <a:rPr lang="pl-PL" dirty="0" err="1"/>
              <a:t>celResults</a:t>
            </a:r>
            <a:r>
              <a:rPr lang="pl-PL" dirty="0"/>
              <a:t> &lt;- .</a:t>
            </a:r>
            <a:r>
              <a:rPr lang="pl-PL" dirty="0" err="1"/>
              <a:t>doDE</a:t>
            </a:r>
            <a:r>
              <a:rPr lang="pl-PL" dirty="0"/>
              <a:t>(</a:t>
            </a:r>
            <a:r>
              <a:rPr lang="pl-PL" dirty="0" err="1"/>
              <a:t>celFilt$eset</a:t>
            </a:r>
            <a:r>
              <a:rPr lang="pl-PL" dirty="0" smtClean="0"/>
              <a:t>)}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83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DESeq2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73" y="1765810"/>
            <a:ext cx="8687877" cy="5092190"/>
          </a:xfrm>
        </p:spPr>
        <p:txBody>
          <a:bodyPr numCol="2">
            <a:noAutofit/>
          </a:bodyPr>
          <a:lstStyle/>
          <a:p>
            <a:r>
              <a:rPr lang="en-US" sz="1200" dirty="0"/>
              <a:t>require(DESeq2)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/>
              <a:t>require(</a:t>
            </a:r>
            <a:r>
              <a:rPr lang="en-US" sz="1200" dirty="0" err="1"/>
              <a:t>biomaRt</a:t>
            </a:r>
            <a:r>
              <a:rPr lang="en-US" sz="1200" dirty="0"/>
              <a:t>)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err="1"/>
              <a:t>dat</a:t>
            </a:r>
            <a:r>
              <a:rPr lang="en-US" sz="1200" dirty="0"/>
              <a:t>&lt;-</a:t>
            </a:r>
            <a:r>
              <a:rPr lang="en-US" sz="1200" dirty="0" err="1"/>
              <a:t>read.delim</a:t>
            </a:r>
            <a:r>
              <a:rPr lang="en-US" sz="1200" dirty="0"/>
              <a:t>("/</a:t>
            </a:r>
            <a:r>
              <a:rPr lang="en-US" sz="1200" dirty="0" err="1"/>
              <a:t>usr</a:t>
            </a:r>
            <a:r>
              <a:rPr lang="en-US" sz="1200" dirty="0"/>
              <a:t>/local/share/BS32010/expression/data/</a:t>
            </a:r>
            <a:r>
              <a:rPr lang="en-US" sz="1200" dirty="0" err="1"/>
              <a:t>RNAseqCounts.txt</a:t>
            </a:r>
            <a:r>
              <a:rPr lang="en-US" sz="1200" dirty="0"/>
              <a:t>", 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/>
              <a:t>                </a:t>
            </a:r>
            <a:r>
              <a:rPr lang="en-US" sz="1200" dirty="0" err="1"/>
              <a:t>sep</a:t>
            </a:r>
            <a:r>
              <a:rPr lang="en-US" sz="1200" dirty="0"/>
              <a:t>="\</a:t>
            </a:r>
            <a:r>
              <a:rPr lang="en-US" sz="1200" dirty="0" err="1"/>
              <a:t>t",skip</a:t>
            </a:r>
            <a:r>
              <a:rPr lang="en-US" sz="1200" dirty="0"/>
              <a:t>=1,head=</a:t>
            </a:r>
            <a:r>
              <a:rPr lang="en-US" sz="1200" dirty="0" err="1"/>
              <a:t>T,row.names</a:t>
            </a:r>
            <a:r>
              <a:rPr lang="en-US" sz="1200" dirty="0"/>
              <a:t>=1)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err="1"/>
              <a:t>roscdata</a:t>
            </a:r>
            <a:r>
              <a:rPr lang="en-US" sz="1200" dirty="0"/>
              <a:t> &lt;-</a:t>
            </a:r>
            <a:r>
              <a:rPr lang="en-US" sz="1200" dirty="0" err="1"/>
              <a:t>dat</a:t>
            </a:r>
            <a:r>
              <a:rPr lang="en-US" sz="1200" dirty="0"/>
              <a:t>[14:20]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err="1"/>
              <a:t>colnames</a:t>
            </a:r>
            <a:r>
              <a:rPr lang="en-US" sz="1200" dirty="0"/>
              <a:t>(</a:t>
            </a:r>
            <a:r>
              <a:rPr lang="en-US" sz="1200" dirty="0" err="1"/>
              <a:t>roscdata</a:t>
            </a:r>
            <a:r>
              <a:rPr lang="en-US" sz="1200" dirty="0"/>
              <a:t>)</a:t>
            </a:r>
            <a:r>
              <a:rPr lang="en-US" sz="1200" dirty="0" smtClean="0"/>
              <a:t>&lt;-c</a:t>
            </a:r>
            <a:r>
              <a:rPr lang="en-US" sz="1200" dirty="0"/>
              <a:t>("ROS1_minus"</a:t>
            </a:r>
            <a:r>
              <a:rPr lang="en-US" sz="1200" dirty="0" smtClean="0"/>
              <a:t>,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smtClean="0"/>
              <a:t>"</a:t>
            </a:r>
            <a:r>
              <a:rPr lang="en-US" sz="1200" dirty="0"/>
              <a:t>ROS1_plus","ROS2_minus","ROS2_plus","ROS3_minus"</a:t>
            </a:r>
            <a:r>
              <a:rPr lang="en-US" sz="1200" dirty="0" smtClean="0"/>
              <a:t>,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smtClean="0"/>
              <a:t>"</a:t>
            </a:r>
            <a:r>
              <a:rPr lang="en-US" sz="1200" dirty="0"/>
              <a:t>ROS3_plus","ROS4_minus")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err="1"/>
              <a:t>nonZeroCounts</a:t>
            </a:r>
            <a:r>
              <a:rPr lang="en-US" sz="1200" dirty="0"/>
              <a:t>&lt;-</a:t>
            </a:r>
            <a:r>
              <a:rPr lang="en-US" sz="1200" dirty="0" err="1"/>
              <a:t>roscdata</a:t>
            </a:r>
            <a:r>
              <a:rPr lang="en-US" sz="1200" dirty="0"/>
              <a:t>[</a:t>
            </a:r>
            <a:r>
              <a:rPr lang="en-US" sz="1200" dirty="0" err="1"/>
              <a:t>rowSums</a:t>
            </a:r>
            <a:r>
              <a:rPr lang="en-US" sz="1200" dirty="0"/>
              <a:t>(</a:t>
            </a:r>
            <a:r>
              <a:rPr lang="en-US" sz="1200" dirty="0" err="1"/>
              <a:t>roscdata</a:t>
            </a:r>
            <a:r>
              <a:rPr lang="en-US" sz="1200" dirty="0"/>
              <a:t>)&gt;0,]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/>
              <a:t>treatments &lt;- c("</a:t>
            </a:r>
            <a:r>
              <a:rPr lang="en-US" sz="1200" dirty="0" err="1"/>
              <a:t>minus","plus","minus</a:t>
            </a:r>
            <a:r>
              <a:rPr lang="en-US" sz="1200" dirty="0"/>
              <a:t>"</a:t>
            </a:r>
            <a:r>
              <a:rPr lang="en-US" sz="1200" dirty="0" smtClean="0"/>
              <a:t>,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/>
              <a:t> </a:t>
            </a:r>
            <a:r>
              <a:rPr lang="en-US" sz="1200" dirty="0" smtClean="0"/>
              <a:t>                            "</a:t>
            </a:r>
            <a:r>
              <a:rPr lang="en-US" sz="1200" dirty="0" err="1"/>
              <a:t>plus","minus","plus","minus</a:t>
            </a:r>
            <a:r>
              <a:rPr lang="en-US" sz="1200" dirty="0"/>
              <a:t>")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err="1"/>
              <a:t>dds</a:t>
            </a:r>
            <a:r>
              <a:rPr lang="en-US" sz="1200" dirty="0"/>
              <a:t>&lt;- </a:t>
            </a:r>
            <a:r>
              <a:rPr lang="en-US" sz="1200" dirty="0" err="1"/>
              <a:t>DESeqDataSetFromMatrix</a:t>
            </a:r>
            <a:r>
              <a:rPr lang="en-US" sz="1200" dirty="0"/>
              <a:t>(</a:t>
            </a:r>
            <a:r>
              <a:rPr lang="en-US" sz="1200" dirty="0" err="1"/>
              <a:t>as.matrix</a:t>
            </a:r>
            <a:r>
              <a:rPr lang="en-US" sz="1200" dirty="0"/>
              <a:t>(</a:t>
            </a:r>
            <a:r>
              <a:rPr lang="en-US" sz="1200" dirty="0" err="1"/>
              <a:t>nonZeroCounts</a:t>
            </a:r>
            <a:r>
              <a:rPr lang="en-US" sz="1200" dirty="0"/>
              <a:t>),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/>
              <a:t>                             </a:t>
            </a:r>
            <a:r>
              <a:rPr lang="en-US" sz="1200" dirty="0" err="1" smtClean="0"/>
              <a:t>as.data.frame</a:t>
            </a:r>
            <a:r>
              <a:rPr lang="en-US" sz="1200" dirty="0"/>
              <a:t>(treatments),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/>
              <a:t>                             design=~treatments)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err="1"/>
              <a:t>dds$treatments</a:t>
            </a:r>
            <a:r>
              <a:rPr lang="en-US" sz="1200" dirty="0"/>
              <a:t> &lt;-</a:t>
            </a:r>
            <a:r>
              <a:rPr lang="en-US" sz="1200" dirty="0" err="1"/>
              <a:t>relevel</a:t>
            </a:r>
            <a:r>
              <a:rPr lang="en-US" sz="1200" dirty="0"/>
              <a:t>(</a:t>
            </a:r>
            <a:r>
              <a:rPr lang="en-US" sz="1200" dirty="0" err="1"/>
              <a:t>dds$treatments</a:t>
            </a:r>
            <a:r>
              <a:rPr lang="en-US" sz="1200" dirty="0"/>
              <a:t>, "minus")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err="1"/>
              <a:t>dds</a:t>
            </a:r>
            <a:r>
              <a:rPr lang="en-US" sz="1200" dirty="0"/>
              <a:t>&lt;-</a:t>
            </a:r>
            <a:r>
              <a:rPr lang="en-US" sz="1200" dirty="0" err="1"/>
              <a:t>DESeq</a:t>
            </a:r>
            <a:r>
              <a:rPr lang="en-US" sz="1200" dirty="0"/>
              <a:t>(</a:t>
            </a:r>
            <a:r>
              <a:rPr lang="en-US" sz="1200" dirty="0" err="1"/>
              <a:t>dds</a:t>
            </a:r>
            <a:r>
              <a:rPr lang="en-US" sz="1200" dirty="0"/>
              <a:t>)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err="1"/>
              <a:t>DEresults</a:t>
            </a:r>
            <a:r>
              <a:rPr lang="en-US" sz="1200" dirty="0"/>
              <a:t>&lt;- results(</a:t>
            </a:r>
            <a:r>
              <a:rPr lang="en-US" sz="1200" dirty="0" err="1"/>
              <a:t>dds</a:t>
            </a:r>
            <a:r>
              <a:rPr lang="en-US" sz="1200" dirty="0"/>
              <a:t>)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/>
              <a:t>mart &lt;- </a:t>
            </a:r>
            <a:r>
              <a:rPr lang="en-US" sz="1200" dirty="0" err="1"/>
              <a:t>useMart</a:t>
            </a:r>
            <a:r>
              <a:rPr lang="en-US" sz="1200" dirty="0"/>
              <a:t>("</a:t>
            </a:r>
            <a:r>
              <a:rPr lang="en-US" sz="1200" dirty="0" err="1"/>
              <a:t>ensembl</a:t>
            </a:r>
            <a:r>
              <a:rPr lang="en-US" sz="1200" dirty="0"/>
              <a:t>")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/>
              <a:t>mart&lt;-</a:t>
            </a:r>
            <a:r>
              <a:rPr lang="en-US" sz="1200" dirty="0" err="1"/>
              <a:t>useDataset</a:t>
            </a:r>
            <a:r>
              <a:rPr lang="en-US" sz="1200" dirty="0"/>
              <a:t>("ggallus_gene_</a:t>
            </a:r>
            <a:r>
              <a:rPr lang="en-US" sz="1200" dirty="0" err="1"/>
              <a:t>ensembl</a:t>
            </a:r>
            <a:r>
              <a:rPr lang="en-US" sz="1200" dirty="0"/>
              <a:t>",mart)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en-US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err="1"/>
              <a:t>annot</a:t>
            </a:r>
            <a:r>
              <a:rPr lang="en-US" sz="1200" dirty="0"/>
              <a:t> &lt;- {</a:t>
            </a:r>
            <a:r>
              <a:rPr lang="en-US" sz="1200" dirty="0" err="1"/>
              <a:t>getBM</a:t>
            </a:r>
            <a:r>
              <a:rPr lang="en-US" sz="1200" dirty="0"/>
              <a:t>(attributes=c("ensembl_gene_id"</a:t>
            </a:r>
            <a:r>
              <a:rPr lang="en-US" sz="1200" dirty="0" smtClean="0"/>
              <a:t>,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en-US" sz="1200" dirty="0" smtClean="0"/>
              <a:t>"</a:t>
            </a:r>
            <a:r>
              <a:rPr lang="en-US" sz="1200" dirty="0"/>
              <a:t>external_gene_id","</a:t>
            </a:r>
            <a:r>
              <a:rPr lang="en-US" sz="1200" dirty="0" err="1"/>
              <a:t>affy_chicken</a:t>
            </a:r>
            <a:r>
              <a:rPr lang="en-US" sz="1200" dirty="0"/>
              <a:t>"),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fr-FR" sz="1200" dirty="0"/>
              <a:t>               </a:t>
            </a:r>
            <a:r>
              <a:rPr lang="fr-FR" sz="1200" dirty="0" err="1"/>
              <a:t>filter</a:t>
            </a:r>
            <a:r>
              <a:rPr lang="fr-FR" sz="1200" dirty="0"/>
              <a:t>="</a:t>
            </a:r>
            <a:r>
              <a:rPr lang="fr-FR" sz="1200" dirty="0" err="1"/>
              <a:t>ensembl_gene_id</a:t>
            </a:r>
            <a:r>
              <a:rPr lang="fr-FR" sz="1200" dirty="0"/>
              <a:t>",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fr-FR" sz="1200" dirty="0"/>
              <a:t>               values=</a:t>
            </a:r>
            <a:r>
              <a:rPr lang="fr-FR" sz="1200" dirty="0" err="1"/>
              <a:t>rownames</a:t>
            </a:r>
            <a:r>
              <a:rPr lang="fr-FR" sz="1200" dirty="0"/>
              <a:t>(</a:t>
            </a:r>
            <a:r>
              <a:rPr lang="fr-FR" sz="1200" dirty="0" err="1"/>
              <a:t>DEresults</a:t>
            </a:r>
            <a:r>
              <a:rPr lang="fr-FR" sz="1200" dirty="0"/>
              <a:t>), 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ro-RO" sz="1200" dirty="0"/>
              <a:t>               mart=mart)}</a:t>
            </a:r>
          </a:p>
          <a:p>
            <a:pPr marL="460375" lvl="1" indent="0">
              <a:lnSpc>
                <a:spcPct val="70000"/>
              </a:lnSpc>
              <a:buNone/>
            </a:pPr>
            <a:endParaRPr lang="ro-RO" sz="1200" dirty="0"/>
          </a:p>
          <a:p>
            <a:pPr marL="460375" lvl="1" indent="0">
              <a:lnSpc>
                <a:spcPct val="70000"/>
              </a:lnSpc>
              <a:buNone/>
            </a:pPr>
            <a:r>
              <a:rPr lang="ro-RO" sz="1200" dirty="0"/>
              <a:t>annotResults &lt;- merge(annot,DEresults,</a:t>
            </a:r>
          </a:p>
          <a:p>
            <a:pPr marL="460375" lvl="1" indent="0">
              <a:lnSpc>
                <a:spcPct val="70000"/>
              </a:lnSpc>
              <a:buNone/>
            </a:pPr>
            <a:r>
              <a:rPr lang="fr-FR" sz="1200" dirty="0"/>
              <a:t>                      </a:t>
            </a:r>
            <a:r>
              <a:rPr lang="fr-FR" sz="1200" dirty="0" err="1"/>
              <a:t>by.x</a:t>
            </a:r>
            <a:r>
              <a:rPr lang="fr-FR" sz="1200" dirty="0"/>
              <a:t>="ensembl_gene_id",</a:t>
            </a:r>
            <a:r>
              <a:rPr lang="fr-FR" sz="1200" dirty="0" err="1"/>
              <a:t>by.y</a:t>
            </a:r>
            <a:r>
              <a:rPr lang="fr-FR" sz="1200" dirty="0"/>
              <a:t>="</a:t>
            </a:r>
            <a:r>
              <a:rPr lang="fr-FR" sz="1200" dirty="0" err="1"/>
              <a:t>row.names</a:t>
            </a:r>
            <a:r>
              <a:rPr lang="fr-FR" sz="1200" dirty="0"/>
              <a:t>")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1074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DESeq2</a:t>
            </a:r>
            <a:endParaRPr lang="en-US" dirty="0"/>
          </a:p>
        </p:txBody>
      </p:sp>
      <p:pic>
        <p:nvPicPr>
          <p:cNvPr id="4" name="Content Placeholder 3" descr="DESeq2_rejections.Rplot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42" r="-17342"/>
          <a:stretch>
            <a:fillRect/>
          </a:stretch>
        </p:blipFill>
        <p:spPr>
          <a:xfrm>
            <a:off x="4129116" y="4383544"/>
            <a:ext cx="4385930" cy="2474456"/>
          </a:xfrm>
        </p:spPr>
      </p:pic>
      <p:pic>
        <p:nvPicPr>
          <p:cNvPr id="5" name="Picture 4" descr="DESeq2_logfold.Rplo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19" y="1761850"/>
            <a:ext cx="4081727" cy="3101527"/>
          </a:xfrm>
          <a:prstGeom prst="rect">
            <a:avLst/>
          </a:prstGeom>
        </p:spPr>
      </p:pic>
      <p:pic>
        <p:nvPicPr>
          <p:cNvPr id="6" name="Picture 5" descr="DESeq2_hist.Rplot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4383544"/>
            <a:ext cx="3543300" cy="2474456"/>
          </a:xfrm>
          <a:prstGeom prst="rect">
            <a:avLst/>
          </a:prstGeom>
        </p:spPr>
      </p:pic>
      <p:pic>
        <p:nvPicPr>
          <p:cNvPr id="7" name="Picture 6" descr="DESeq2_despersion.Rplot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1761850"/>
            <a:ext cx="3725329" cy="28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6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149" y="2133600"/>
            <a:ext cx="7076747" cy="3992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From my </a:t>
            </a:r>
            <a:r>
              <a:rPr lang="en-US" dirty="0" err="1" smtClean="0"/>
              <a:t>celResults</a:t>
            </a:r>
            <a:r>
              <a:rPr lang="en-US" dirty="0" smtClean="0"/>
              <a:t> from the RMA normalization, I have identified these 3 genes to be the most significantly differentially expressed: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PTP4A2 – located on chromosome 23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PSMD6 - located on chromosome 12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DDX1 – located on chromosome 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9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638" y="2133600"/>
            <a:ext cx="7076747" cy="3992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/>
              <a:t>The function of our identified genes</a:t>
            </a:r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Acts as an ATP-dependent RNA helicase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They are able to unwind both RNA-RNA and RNA-DNA duplexes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Possesses 5’ single-stranded RNA overhung nuclease activity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Acts as a positive regulator of transcription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May be involved in 3’-end cleavage and </a:t>
            </a:r>
            <a:r>
              <a:rPr lang="en-US" sz="1800" dirty="0" err="1" smtClean="0"/>
              <a:t>polydenylation</a:t>
            </a:r>
            <a:r>
              <a:rPr lang="en-US" sz="1800" dirty="0" smtClean="0"/>
              <a:t> of pre-mRNAs</a:t>
            </a:r>
          </a:p>
          <a:p>
            <a:pPr>
              <a:buFont typeface="Arial"/>
              <a:buChar char="•"/>
            </a:pPr>
            <a:r>
              <a:rPr lang="en-US" sz="1800" dirty="0" smtClean="0"/>
              <a:t>Binds DNA and RNA</a:t>
            </a:r>
          </a:p>
          <a:p>
            <a:pPr marL="0" indent="0" algn="r">
              <a:buNone/>
            </a:pPr>
            <a:r>
              <a:rPr lang="en-US" sz="1800" dirty="0" err="1" smtClean="0"/>
              <a:t>www.uniprot.org</a:t>
            </a:r>
            <a:endParaRPr lang="en-US" sz="1800" dirty="0" smtClean="0"/>
          </a:p>
          <a:p>
            <a:pPr>
              <a:buFont typeface="Arial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13039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742</TotalTime>
  <Words>394</Words>
  <Application>Microsoft Macintosh PowerPoint</Application>
  <PresentationFormat>On-screen Show (4:3)</PresentationFormat>
  <Paragraphs>186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Spectrum</vt:lpstr>
      <vt:lpstr>Differential Analysis Project</vt:lpstr>
      <vt:lpstr>Gallus Gallus</vt:lpstr>
      <vt:lpstr>Part 1</vt:lpstr>
      <vt:lpstr>RMA Normalisation</vt:lpstr>
      <vt:lpstr>RMA Normalisation</vt:lpstr>
      <vt:lpstr>DESeq2</vt:lpstr>
      <vt:lpstr>DESeq2</vt:lpstr>
      <vt:lpstr>Results</vt:lpstr>
      <vt:lpstr>Results</vt:lpstr>
      <vt:lpstr>Part 2 and 3</vt:lpstr>
      <vt:lpstr>NCBI and Blast</vt:lpstr>
      <vt:lpstr>PTP4A2 Blast</vt:lpstr>
      <vt:lpstr>PTP4A2 Blast</vt:lpstr>
      <vt:lpstr>PSMD6 Blast</vt:lpstr>
      <vt:lpstr>PSMD6 Blast</vt:lpstr>
      <vt:lpstr>DDX1 Blast</vt:lpstr>
      <vt:lpstr>DDX1 Blast</vt:lpstr>
      <vt:lpstr>Turkey vs Chicken</vt:lpstr>
      <vt:lpstr>Chicken v Turkey Genome for PTP4A2</vt:lpstr>
      <vt:lpstr>Chicken v Turkey Genome for PSMD6</vt:lpstr>
      <vt:lpstr>Chicken v Turkey Genome for DDX1</vt:lpstr>
      <vt:lpstr>Synteny between Chicken and Turkey</vt:lpstr>
      <vt:lpstr>PTP4A2</vt:lpstr>
      <vt:lpstr>PTP4A2</vt:lpstr>
      <vt:lpstr>PSMD6</vt:lpstr>
      <vt:lpstr>PSMD6</vt:lpstr>
      <vt:lpstr>DDX1 Synteny</vt:lpstr>
      <vt:lpstr>DDX1 Synteny</vt:lpstr>
      <vt:lpstr>The end.</vt:lpstr>
    </vt:vector>
  </TitlesOfParts>
  <Company>University of Dundee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Analysis Project</dc:title>
  <dc:creator>Rachelle N Macoenghy</dc:creator>
  <cp:lastModifiedBy>Rachelle N Macoenghy</cp:lastModifiedBy>
  <cp:revision>19</cp:revision>
  <dcterms:created xsi:type="dcterms:W3CDTF">2014-03-27T00:03:49Z</dcterms:created>
  <dcterms:modified xsi:type="dcterms:W3CDTF">2014-03-27T12:26:13Z</dcterms:modified>
</cp:coreProperties>
</file>